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393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28D82-F830-443D-8405-643ACD016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55EE64-38AB-4899-A37D-D63C3955F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EC92B-4855-4AC9-9E31-D4CC6892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8FB1A6-3774-4A3B-AC7D-0EF98F4D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0F5439-E7FE-4457-BCF1-BA0EF37C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58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ACDE8-3A25-428D-A26E-81F35E5F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AAE26B-5EC6-4D9F-8834-8FCB5F16C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E40306-146C-405F-9126-68FCDAD8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E96BCF-FE01-4508-83F3-C95DAF96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073712-8D2E-47BC-AB11-2D4B414C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08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EA1B2D-E121-40CE-8790-58A78CDDE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180183-E7C0-4B95-9449-8E5D5AEF7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C7A32F-6D84-494E-850D-E97074615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D5DD60-D530-415D-8BE5-6BD93DC1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FBE00F-AB8C-4C9C-A9BC-4B5D2F7F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6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C91A3-2787-4BE1-9D2C-E4EA1ED3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C48C0D-9F43-4E0D-8399-6036D2C89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80B0BD-4A48-4246-83B0-B7B9A1E3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1A18C6-B7AA-45F7-BA81-7A7AC8826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B33E06-C23B-4C6D-B446-943EE974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092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C876E-5CEB-4995-891A-C1BFDAEF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58D8DB-47B9-4ED7-B3E7-362891D56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8CCB4D-7963-4C89-8DBC-A78C226E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A89E7A-7005-4A0A-9041-079153CBA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A9E35A-F824-4EF9-A65D-150C99B6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63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386DC-0906-4041-B9D6-C3C77E24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0ED9B7-9192-4010-AADD-6CBFD56F49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2FAD2FF-1C16-4496-8992-A219C2794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8886A-856E-4FD8-8C5D-0EE4447AC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BF5E92-75BC-4DF4-B980-D2A0DDCE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522E9A-CB04-407F-8DA0-4A77ADE1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51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FDDC3-8A06-4401-8AD2-EF692542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CDAAF0-ECF4-44FB-845E-55BA32239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2071CB-C445-4828-B611-BA2A4DC1C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A4E7D62-56BE-43B6-87BE-81C3DCBB8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F721DE-1E78-4475-BCBC-D03E50753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0B31640-5EF0-4D4E-A8A5-06F30F5C2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470869-7A34-4F36-95D1-4640B8C9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D0B4001-AFE5-404D-83BA-27630698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023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ABEFD-8412-48D3-BFEF-72D3E587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97FD1B-2655-4153-9B59-8AE14328B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D24FBD-3E41-4C9C-9B65-6040F888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4C0E02-3EFB-4D33-8005-8EAD1282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607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A4A479-2775-497E-A0A5-0A7FADA6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F4EE9D-591C-440B-B1AD-E3290DC0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22EA12-08CA-43A2-AAA5-9893A1A4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870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431EA-5057-4970-9303-7AABF388A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DEA230-C744-402A-B591-EF3294B9D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153D2E-1C9B-45CF-9567-4803D56D0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B0983A-FEF4-4A29-9EF1-08B20EEB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162DBD-8FD3-4A7D-9872-0939CC0B4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339BB0-4287-4DFC-88DA-D956B2E5F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0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179F2-C7E4-4788-B268-590CC917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D021CA-8A79-4F76-B89A-EDF213464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C20BF9-0EFC-4877-B340-3B2F00FAE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1E159E-38FB-49CC-A3F0-FE6B4FAC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79BF2D-3FB6-452D-BC2B-7E2DD728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5EFDE7-DB0C-4A1D-AFF3-973E91A2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5610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D9B025-D137-49A5-85AF-037F8D9C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A8EEA5-8E15-4C47-B254-7D19AE808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363A9E-157F-428D-8676-66E7B679A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1D5B9-9EE2-45AF-951C-A36B60759949}" type="datetimeFigureOut">
              <a:rPr lang="es-ES" smtClean="0"/>
              <a:t>12/10/2025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4E44D2-B143-489D-800E-6666FDEF2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E156FC-D5FF-49C3-9AE3-1B705665D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61930-E133-46A5-8C1B-FC1802629D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831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B2D5E2D-A9BB-4A42-B704-A8CE0601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475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ACF20A-7E8F-41A1-8C7F-3D73CF70F928}"/>
              </a:ext>
            </a:extLst>
          </p:cNvPr>
          <p:cNvSpPr txBox="1"/>
          <p:nvPr/>
        </p:nvSpPr>
        <p:spPr>
          <a:xfrm>
            <a:off x="453818" y="1908680"/>
            <a:ext cx="7047241" cy="646331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8000">
                <a:srgbClr val="FF5D5D"/>
              </a:gs>
              <a:gs pos="100000">
                <a:srgbClr val="FF9393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Y SUS PRINCIPIOS DE SOSTENIBILIDAD   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E8B1DA4-ED9E-4DBD-9656-75ABF04F4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8" y="428110"/>
            <a:ext cx="6161586" cy="12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3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5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0ABB387-AE6D-4962-A033-737336E766C6}"/>
              </a:ext>
            </a:extLst>
          </p:cNvPr>
          <p:cNvSpPr txBox="1"/>
          <p:nvPr/>
        </p:nvSpPr>
        <p:spPr>
          <a:xfrm>
            <a:off x="414988" y="1045376"/>
            <a:ext cx="5202980" cy="5201424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>
            <a:extLst>
              <a:ext uri="{C807C97D-BFC1-408E-A445-0C87EB9F89A2}">
                <ask:lineSketchStyleProps xmlns:ask="http://schemas.microsoft.com/office/drawing/2018/sketchyshapes" sd="1824856999">
                  <a:custGeom>
                    <a:avLst/>
                    <a:gdLst>
                      <a:gd name="connsiteX0" fmla="*/ 0 w 3354120"/>
                      <a:gd name="connsiteY0" fmla="*/ 0 h 1015663"/>
                      <a:gd name="connsiteX1" fmla="*/ 3354120 w 3354120"/>
                      <a:gd name="connsiteY1" fmla="*/ 0 h 1015663"/>
                      <a:gd name="connsiteX2" fmla="*/ 3354120 w 3354120"/>
                      <a:gd name="connsiteY2" fmla="*/ 1015663 h 1015663"/>
                      <a:gd name="connsiteX3" fmla="*/ 0 w 3354120"/>
                      <a:gd name="connsiteY3" fmla="*/ 1015663 h 1015663"/>
                      <a:gd name="connsiteX4" fmla="*/ 0 w 335412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54120" h="1015663" fill="none" extrusionOk="0">
                        <a:moveTo>
                          <a:pt x="0" y="0"/>
                        </a:moveTo>
                        <a:cubicBezTo>
                          <a:pt x="1343684" y="137920"/>
                          <a:pt x="2363078" y="-61330"/>
                          <a:pt x="3354120" y="0"/>
                        </a:cubicBezTo>
                        <a:cubicBezTo>
                          <a:pt x="3349915" y="400117"/>
                          <a:pt x="3274783" y="888231"/>
                          <a:pt x="3354120" y="1015663"/>
                        </a:cubicBezTo>
                        <a:cubicBezTo>
                          <a:pt x="2992072" y="891785"/>
                          <a:pt x="663015" y="1150532"/>
                          <a:pt x="0" y="1015663"/>
                        </a:cubicBezTo>
                        <a:cubicBezTo>
                          <a:pt x="-59401" y="555861"/>
                          <a:pt x="75450" y="273338"/>
                          <a:pt x="0" y="0"/>
                        </a:cubicBezTo>
                        <a:close/>
                      </a:path>
                      <a:path w="3354120" h="1015663" stroke="0" extrusionOk="0">
                        <a:moveTo>
                          <a:pt x="0" y="0"/>
                        </a:moveTo>
                        <a:cubicBezTo>
                          <a:pt x="1044089" y="-9727"/>
                          <a:pt x="2363642" y="-119895"/>
                          <a:pt x="3354120" y="0"/>
                        </a:cubicBezTo>
                        <a:cubicBezTo>
                          <a:pt x="3321967" y="139876"/>
                          <a:pt x="3436943" y="709210"/>
                          <a:pt x="3354120" y="1015663"/>
                        </a:cubicBezTo>
                        <a:cubicBezTo>
                          <a:pt x="1715816" y="1065564"/>
                          <a:pt x="668388" y="1107714"/>
                          <a:pt x="0" y="1015663"/>
                        </a:cubicBezTo>
                        <a:cubicBezTo>
                          <a:pt x="16296" y="806869"/>
                          <a:pt x="17979" y="230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4400" b="1" dirty="0">
                <a:latin typeface="Bahnschrift SemiBold SemiConden" panose="020B0502040204020203" pitchFamily="34" charset="0"/>
              </a:rPr>
              <a:t>INFORMACIÓN</a:t>
            </a:r>
            <a:endParaRPr lang="ru-RU" sz="1200" b="1" dirty="0">
              <a:solidFill>
                <a:schemeClr val="bg1"/>
              </a:solidFill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  <a:p>
            <a:r>
              <a:rPr lang="es-ES" sz="32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Es:</a:t>
            </a:r>
            <a:endParaRPr lang="ru-RU" sz="3200" b="1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sz="2400" dirty="0">
                <a:solidFill>
                  <a:schemeClr val="bg1"/>
                </a:solidFill>
                <a:cs typeface="MV Boli" panose="02000500030200090000" pitchFamily="2" charset="0"/>
              </a:rPr>
              <a:t>Una marca global de Hong Kong con</a:t>
            </a:r>
            <a:r>
              <a:rPr lang="ru-RU" sz="2400" dirty="0">
                <a:solidFill>
                  <a:schemeClr val="bg1"/>
                </a:solidFill>
                <a:cs typeface="MV Boli" panose="02000500030200090000" pitchFamily="2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cs typeface="MV Boli" panose="02000500030200090000" pitchFamily="2" charset="0"/>
              </a:rPr>
              <a:t>más de 30 años de historia.</a:t>
            </a:r>
            <a:endParaRPr lang="ru-RU" sz="2400" dirty="0">
              <a:solidFill>
                <a:schemeClr val="bg1"/>
              </a:solidFill>
              <a:cs typeface="MV Boli" panose="02000500030200090000" pitchFamily="2" charset="0"/>
            </a:endParaRPr>
          </a:p>
          <a:p>
            <a:endParaRPr lang="es-ES" sz="2400" b="1" dirty="0">
              <a:solidFill>
                <a:schemeClr val="bg1"/>
              </a:solidFill>
              <a:cs typeface="MV Boli" panose="02000500030200090000" pitchFamily="2" charset="0"/>
            </a:endParaRPr>
          </a:p>
          <a:p>
            <a:r>
              <a:rPr lang="es-ES" sz="32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Produce:</a:t>
            </a:r>
            <a:endParaRPr lang="ru-RU" sz="3200" b="1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Una amplia gama de diferentes dispositivos electrónicos.</a:t>
            </a:r>
          </a:p>
          <a:p>
            <a:endParaRPr lang="es-ES" sz="2400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sz="32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Reconocida por:</a:t>
            </a:r>
            <a:endParaRPr lang="ru-RU" sz="3200" b="1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sz="24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Por la calidad de sus productos y precios accesibles.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4120DBE-10B1-4A2C-96D2-D54D0CA4A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3967">
            <a:off x="6327626" y="1425635"/>
            <a:ext cx="5092668" cy="44409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788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0ABB387-AE6D-4962-A033-737336E766C6}"/>
              </a:ext>
            </a:extLst>
          </p:cNvPr>
          <p:cNvSpPr txBox="1"/>
          <p:nvPr/>
        </p:nvSpPr>
        <p:spPr>
          <a:xfrm>
            <a:off x="691671" y="1136063"/>
            <a:ext cx="5119654" cy="4585871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>
            <a:extLst>
              <a:ext uri="{C807C97D-BFC1-408E-A445-0C87EB9F89A2}">
                <ask:lineSketchStyleProps xmlns:ask="http://schemas.microsoft.com/office/drawing/2018/sketchyshapes" sd="1824856999">
                  <a:custGeom>
                    <a:avLst/>
                    <a:gdLst>
                      <a:gd name="connsiteX0" fmla="*/ 0 w 3354120"/>
                      <a:gd name="connsiteY0" fmla="*/ 0 h 1015663"/>
                      <a:gd name="connsiteX1" fmla="*/ 3354120 w 3354120"/>
                      <a:gd name="connsiteY1" fmla="*/ 0 h 1015663"/>
                      <a:gd name="connsiteX2" fmla="*/ 3354120 w 3354120"/>
                      <a:gd name="connsiteY2" fmla="*/ 1015663 h 1015663"/>
                      <a:gd name="connsiteX3" fmla="*/ 0 w 3354120"/>
                      <a:gd name="connsiteY3" fmla="*/ 1015663 h 1015663"/>
                      <a:gd name="connsiteX4" fmla="*/ 0 w 335412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54120" h="1015663" fill="none" extrusionOk="0">
                        <a:moveTo>
                          <a:pt x="0" y="0"/>
                        </a:moveTo>
                        <a:cubicBezTo>
                          <a:pt x="1343684" y="137920"/>
                          <a:pt x="2363078" y="-61330"/>
                          <a:pt x="3354120" y="0"/>
                        </a:cubicBezTo>
                        <a:cubicBezTo>
                          <a:pt x="3349915" y="400117"/>
                          <a:pt x="3274783" y="888231"/>
                          <a:pt x="3354120" y="1015663"/>
                        </a:cubicBezTo>
                        <a:cubicBezTo>
                          <a:pt x="2992072" y="891785"/>
                          <a:pt x="663015" y="1150532"/>
                          <a:pt x="0" y="1015663"/>
                        </a:cubicBezTo>
                        <a:cubicBezTo>
                          <a:pt x="-59401" y="555861"/>
                          <a:pt x="75450" y="273338"/>
                          <a:pt x="0" y="0"/>
                        </a:cubicBezTo>
                        <a:close/>
                      </a:path>
                      <a:path w="3354120" h="1015663" stroke="0" extrusionOk="0">
                        <a:moveTo>
                          <a:pt x="0" y="0"/>
                        </a:moveTo>
                        <a:cubicBezTo>
                          <a:pt x="1044089" y="-9727"/>
                          <a:pt x="2363642" y="-119895"/>
                          <a:pt x="3354120" y="0"/>
                        </a:cubicBezTo>
                        <a:cubicBezTo>
                          <a:pt x="3321967" y="139876"/>
                          <a:pt x="3436943" y="709210"/>
                          <a:pt x="3354120" y="1015663"/>
                        </a:cubicBezTo>
                        <a:cubicBezTo>
                          <a:pt x="1715816" y="1065564"/>
                          <a:pt x="668388" y="1107714"/>
                          <a:pt x="0" y="1015663"/>
                        </a:cubicBezTo>
                        <a:cubicBezTo>
                          <a:pt x="16296" y="806869"/>
                          <a:pt x="17979" y="230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Bahnschrift SemiBold SemiConden" panose="020B0502040204020203" pitchFamily="34" charset="0"/>
                <a:cs typeface="MV Boli" panose="02000500030200090000" pitchFamily="2" charset="0"/>
              </a:rPr>
              <a:t>ÁMBITO AMBIEBTAL</a:t>
            </a:r>
            <a:endParaRPr lang="ru-RU" sz="1200" b="1" dirty="0">
              <a:solidFill>
                <a:schemeClr val="bg1"/>
              </a:solidFill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  <a:p>
            <a:r>
              <a:rPr lang="es-ES" sz="32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Envases sin plástico:</a:t>
            </a:r>
            <a:endParaRPr lang="ru-RU" sz="3200" b="1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Gracias a tecnologías innovadoras, la compañía ha eliminado casi por completo el uso de plástico en los últimos cinco años.</a:t>
            </a:r>
            <a:endParaRPr lang="ru-RU" sz="2000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  <a:p>
            <a:endParaRPr lang="es-ES" sz="2400" b="1" dirty="0">
              <a:solidFill>
                <a:schemeClr val="bg1"/>
              </a:solidFill>
              <a:cs typeface="MV Boli" panose="02000500030200090000" pitchFamily="2" charset="0"/>
            </a:endParaRPr>
          </a:p>
          <a:p>
            <a:r>
              <a:rPr lang="es-ES" sz="32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Fibra de bambú:</a:t>
            </a:r>
            <a:endParaRPr lang="ru-RU" sz="3200" b="1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Las nuevas cajas están hechas de fibra de bambú, lo que no solo reduce significativamente el peso de la caja, sino que también es completamente renovable.</a:t>
            </a:r>
            <a:endParaRPr lang="ru-RU" sz="2000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4AA2A1-0B91-4953-8830-BB084D19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78" y="809225"/>
            <a:ext cx="4871318" cy="52395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763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FEE007-6C65-41A8-BFDD-2DA1ADACEBB3}"/>
              </a:ext>
            </a:extLst>
          </p:cNvPr>
          <p:cNvSpPr txBox="1"/>
          <p:nvPr/>
        </p:nvSpPr>
        <p:spPr>
          <a:xfrm>
            <a:off x="834727" y="133077"/>
            <a:ext cx="10522546" cy="2985433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>
            <a:extLst>
              <a:ext uri="{C807C97D-BFC1-408E-A445-0C87EB9F89A2}">
                <ask:lineSketchStyleProps xmlns:ask="http://schemas.microsoft.com/office/drawing/2018/sketchyshapes" sd="1824856999">
                  <a:custGeom>
                    <a:avLst/>
                    <a:gdLst>
                      <a:gd name="connsiteX0" fmla="*/ 0 w 3354120"/>
                      <a:gd name="connsiteY0" fmla="*/ 0 h 1015663"/>
                      <a:gd name="connsiteX1" fmla="*/ 3354120 w 3354120"/>
                      <a:gd name="connsiteY1" fmla="*/ 0 h 1015663"/>
                      <a:gd name="connsiteX2" fmla="*/ 3354120 w 3354120"/>
                      <a:gd name="connsiteY2" fmla="*/ 1015663 h 1015663"/>
                      <a:gd name="connsiteX3" fmla="*/ 0 w 3354120"/>
                      <a:gd name="connsiteY3" fmla="*/ 1015663 h 1015663"/>
                      <a:gd name="connsiteX4" fmla="*/ 0 w 335412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54120" h="1015663" fill="none" extrusionOk="0">
                        <a:moveTo>
                          <a:pt x="0" y="0"/>
                        </a:moveTo>
                        <a:cubicBezTo>
                          <a:pt x="1343684" y="137920"/>
                          <a:pt x="2363078" y="-61330"/>
                          <a:pt x="3354120" y="0"/>
                        </a:cubicBezTo>
                        <a:cubicBezTo>
                          <a:pt x="3349915" y="400117"/>
                          <a:pt x="3274783" y="888231"/>
                          <a:pt x="3354120" y="1015663"/>
                        </a:cubicBezTo>
                        <a:cubicBezTo>
                          <a:pt x="2992072" y="891785"/>
                          <a:pt x="663015" y="1150532"/>
                          <a:pt x="0" y="1015663"/>
                        </a:cubicBezTo>
                        <a:cubicBezTo>
                          <a:pt x="-59401" y="555861"/>
                          <a:pt x="75450" y="273338"/>
                          <a:pt x="0" y="0"/>
                        </a:cubicBezTo>
                        <a:close/>
                      </a:path>
                      <a:path w="3354120" h="1015663" stroke="0" extrusionOk="0">
                        <a:moveTo>
                          <a:pt x="0" y="0"/>
                        </a:moveTo>
                        <a:cubicBezTo>
                          <a:pt x="1044089" y="-9727"/>
                          <a:pt x="2363642" y="-119895"/>
                          <a:pt x="3354120" y="0"/>
                        </a:cubicBezTo>
                        <a:cubicBezTo>
                          <a:pt x="3321967" y="139876"/>
                          <a:pt x="3436943" y="709210"/>
                          <a:pt x="3354120" y="1015663"/>
                        </a:cubicBezTo>
                        <a:cubicBezTo>
                          <a:pt x="1715816" y="1065564"/>
                          <a:pt x="668388" y="1107714"/>
                          <a:pt x="0" y="1015663"/>
                        </a:cubicBezTo>
                        <a:cubicBezTo>
                          <a:pt x="16296" y="806869"/>
                          <a:pt x="17979" y="230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Bahnschrift SemiBold SemiConden" panose="020B0502040204020203" pitchFamily="34" charset="0"/>
                <a:cs typeface="MV Boli" panose="02000500030200090000" pitchFamily="2" charset="0"/>
              </a:rPr>
              <a:t>ÁMBITO SOCIAL</a:t>
            </a:r>
            <a:endParaRPr lang="ru-RU" sz="1200" b="1" dirty="0">
              <a:solidFill>
                <a:schemeClr val="bg1"/>
              </a:solidFill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Inclusión de la discapacidad:</a:t>
            </a:r>
            <a:endParaRPr lang="ru-RU" sz="2400" b="1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Lenovo fue reconocido como uno de los mejores lugares de trabajo en 2024 para la inclusión de personas con discapacidad según el </a:t>
            </a:r>
            <a:r>
              <a:rPr lang="es-ES" dirty="0" err="1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Disability</a:t>
            </a:r>
            <a:r>
              <a:rPr lang="es-ES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Equality</a:t>
            </a:r>
            <a:r>
              <a:rPr lang="es-ES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Index</a:t>
            </a:r>
            <a:r>
              <a:rPr lang="es-ES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.</a:t>
            </a:r>
          </a:p>
          <a:p>
            <a:endParaRPr lang="es-ES" sz="2400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Lenovo </a:t>
            </a:r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Foundation</a:t>
            </a:r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:</a:t>
            </a:r>
            <a:endParaRPr lang="ru-RU" sz="2400" b="1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La Fundación Lenovo brinda a comunidades de todo el mundo acceso a la tecnología y la educación, lo que impacta a millones de personas.</a:t>
            </a:r>
            <a:endParaRPr lang="ru-RU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9CA2BE-2986-457F-BFA1-128CFD8D6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38" y="3798460"/>
            <a:ext cx="4250389" cy="2771557"/>
          </a:xfrm>
          <a:prstGeom prst="rect">
            <a:avLst/>
          </a:prstGeom>
          <a:ln w="5715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E252204-185A-494E-8C5D-A4910B587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19" y="3798460"/>
            <a:ext cx="3243160" cy="2637360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6964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0ABB387-AE6D-4962-A033-737336E766C6}"/>
              </a:ext>
            </a:extLst>
          </p:cNvPr>
          <p:cNvSpPr txBox="1"/>
          <p:nvPr/>
        </p:nvSpPr>
        <p:spPr>
          <a:xfrm>
            <a:off x="872257" y="154367"/>
            <a:ext cx="10447486" cy="1323439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>
            <a:extLst>
              <a:ext uri="{C807C97D-BFC1-408E-A445-0C87EB9F89A2}">
                <ask:lineSketchStyleProps xmlns:ask="http://schemas.microsoft.com/office/drawing/2018/sketchyshapes" sd="1824856999">
                  <a:custGeom>
                    <a:avLst/>
                    <a:gdLst>
                      <a:gd name="connsiteX0" fmla="*/ 0 w 3354120"/>
                      <a:gd name="connsiteY0" fmla="*/ 0 h 1015663"/>
                      <a:gd name="connsiteX1" fmla="*/ 3354120 w 3354120"/>
                      <a:gd name="connsiteY1" fmla="*/ 0 h 1015663"/>
                      <a:gd name="connsiteX2" fmla="*/ 3354120 w 3354120"/>
                      <a:gd name="connsiteY2" fmla="*/ 1015663 h 1015663"/>
                      <a:gd name="connsiteX3" fmla="*/ 0 w 3354120"/>
                      <a:gd name="connsiteY3" fmla="*/ 1015663 h 1015663"/>
                      <a:gd name="connsiteX4" fmla="*/ 0 w 335412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54120" h="1015663" fill="none" extrusionOk="0">
                        <a:moveTo>
                          <a:pt x="0" y="0"/>
                        </a:moveTo>
                        <a:cubicBezTo>
                          <a:pt x="1343684" y="137920"/>
                          <a:pt x="2363078" y="-61330"/>
                          <a:pt x="3354120" y="0"/>
                        </a:cubicBezTo>
                        <a:cubicBezTo>
                          <a:pt x="3349915" y="400117"/>
                          <a:pt x="3274783" y="888231"/>
                          <a:pt x="3354120" y="1015663"/>
                        </a:cubicBezTo>
                        <a:cubicBezTo>
                          <a:pt x="2992072" y="891785"/>
                          <a:pt x="663015" y="1150532"/>
                          <a:pt x="0" y="1015663"/>
                        </a:cubicBezTo>
                        <a:cubicBezTo>
                          <a:pt x="-59401" y="555861"/>
                          <a:pt x="75450" y="273338"/>
                          <a:pt x="0" y="0"/>
                        </a:cubicBezTo>
                        <a:close/>
                      </a:path>
                      <a:path w="3354120" h="1015663" stroke="0" extrusionOk="0">
                        <a:moveTo>
                          <a:pt x="0" y="0"/>
                        </a:moveTo>
                        <a:cubicBezTo>
                          <a:pt x="1044089" y="-9727"/>
                          <a:pt x="2363642" y="-119895"/>
                          <a:pt x="3354120" y="0"/>
                        </a:cubicBezTo>
                        <a:cubicBezTo>
                          <a:pt x="3321967" y="139876"/>
                          <a:pt x="3436943" y="709210"/>
                          <a:pt x="3354120" y="1015663"/>
                        </a:cubicBezTo>
                        <a:cubicBezTo>
                          <a:pt x="1715816" y="1065564"/>
                          <a:pt x="668388" y="1107714"/>
                          <a:pt x="0" y="1015663"/>
                        </a:cubicBezTo>
                        <a:cubicBezTo>
                          <a:pt x="16296" y="806869"/>
                          <a:pt x="17979" y="230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Bahnschrift SemiBold SemiConden" panose="020B0502040204020203" pitchFamily="34" charset="0"/>
                <a:cs typeface="MV Boli" panose="02000500030200090000" pitchFamily="2" charset="0"/>
              </a:rPr>
              <a:t>ÁMBITO DE GOBERNAZA</a:t>
            </a:r>
            <a:endParaRPr lang="ru-RU" sz="1100" b="1" dirty="0">
              <a:solidFill>
                <a:schemeClr val="bg1"/>
              </a:solidFill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Lenovo es una gran empresa internacional con decenas de miles de empleados en todo el mundo. Para motivar a sus empleados, ha puesto en marcha diversas iniciativas:</a:t>
            </a:r>
            <a:endParaRPr lang="es-ES" sz="2000" b="1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FEFBB6-D402-4178-8DF3-90164D943769}"/>
              </a:ext>
            </a:extLst>
          </p:cNvPr>
          <p:cNvSpPr txBox="1"/>
          <p:nvPr/>
        </p:nvSpPr>
        <p:spPr>
          <a:xfrm>
            <a:off x="872257" y="3296598"/>
            <a:ext cx="10447486" cy="3385542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>
            <a:extLst>
              <a:ext uri="{C807C97D-BFC1-408E-A445-0C87EB9F89A2}">
                <ask:lineSketchStyleProps xmlns:ask="http://schemas.microsoft.com/office/drawing/2018/sketchyshapes" sd="1824856999">
                  <a:custGeom>
                    <a:avLst/>
                    <a:gdLst>
                      <a:gd name="connsiteX0" fmla="*/ 0 w 3354120"/>
                      <a:gd name="connsiteY0" fmla="*/ 0 h 1015663"/>
                      <a:gd name="connsiteX1" fmla="*/ 3354120 w 3354120"/>
                      <a:gd name="connsiteY1" fmla="*/ 0 h 1015663"/>
                      <a:gd name="connsiteX2" fmla="*/ 3354120 w 3354120"/>
                      <a:gd name="connsiteY2" fmla="*/ 1015663 h 1015663"/>
                      <a:gd name="connsiteX3" fmla="*/ 0 w 3354120"/>
                      <a:gd name="connsiteY3" fmla="*/ 1015663 h 1015663"/>
                      <a:gd name="connsiteX4" fmla="*/ 0 w 335412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54120" h="1015663" fill="none" extrusionOk="0">
                        <a:moveTo>
                          <a:pt x="0" y="0"/>
                        </a:moveTo>
                        <a:cubicBezTo>
                          <a:pt x="1343684" y="137920"/>
                          <a:pt x="2363078" y="-61330"/>
                          <a:pt x="3354120" y="0"/>
                        </a:cubicBezTo>
                        <a:cubicBezTo>
                          <a:pt x="3349915" y="400117"/>
                          <a:pt x="3274783" y="888231"/>
                          <a:pt x="3354120" y="1015663"/>
                        </a:cubicBezTo>
                        <a:cubicBezTo>
                          <a:pt x="2992072" y="891785"/>
                          <a:pt x="663015" y="1150532"/>
                          <a:pt x="0" y="1015663"/>
                        </a:cubicBezTo>
                        <a:cubicBezTo>
                          <a:pt x="-59401" y="555861"/>
                          <a:pt x="75450" y="273338"/>
                          <a:pt x="0" y="0"/>
                        </a:cubicBezTo>
                        <a:close/>
                      </a:path>
                      <a:path w="3354120" h="1015663" stroke="0" extrusionOk="0">
                        <a:moveTo>
                          <a:pt x="0" y="0"/>
                        </a:moveTo>
                        <a:cubicBezTo>
                          <a:pt x="1044089" y="-9727"/>
                          <a:pt x="2363642" y="-119895"/>
                          <a:pt x="3354120" y="0"/>
                        </a:cubicBezTo>
                        <a:cubicBezTo>
                          <a:pt x="3321967" y="139876"/>
                          <a:pt x="3436943" y="709210"/>
                          <a:pt x="3354120" y="1015663"/>
                        </a:cubicBezTo>
                        <a:cubicBezTo>
                          <a:pt x="1715816" y="1065564"/>
                          <a:pt x="668388" y="1107714"/>
                          <a:pt x="0" y="1015663"/>
                        </a:cubicBezTo>
                        <a:cubicBezTo>
                          <a:pt x="16296" y="806869"/>
                          <a:pt x="17979" y="230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WLDP – </a:t>
            </a:r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Women’s</a:t>
            </a:r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Leadersship</a:t>
            </a:r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Development</a:t>
            </a:r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Program</a:t>
            </a:r>
            <a:endParaRPr lang="ru-RU" sz="2400" b="1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Ayuda a las mujeres con potencial para avanzar hacia posiciones de liderazgo.</a:t>
            </a:r>
          </a:p>
          <a:p>
            <a:endParaRPr lang="ru-RU" sz="600" b="1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MLDP – Mosaic </a:t>
            </a:r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Leadership</a:t>
            </a:r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Development</a:t>
            </a:r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Program</a:t>
            </a:r>
            <a:endParaRPr lang="ru-RU" sz="2400" b="1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Formado tras el éxito del WLDP, ayuda a personas que representan diversos aspectos de la diversidad.</a:t>
            </a:r>
          </a:p>
          <a:p>
            <a:endParaRPr lang="es-ES" sz="600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  <a:p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Internship</a:t>
            </a:r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Programs</a:t>
            </a:r>
            <a:endParaRPr lang="ru-RU" sz="2400" b="1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Ayuda a estudiantes jóvenes con pasantías en todo el mundo.</a:t>
            </a:r>
          </a:p>
          <a:p>
            <a:endParaRPr lang="es-ES" sz="600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  <a:p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Rotational</a:t>
            </a:r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Programs</a:t>
            </a:r>
            <a:endParaRPr lang="es-ES" sz="2400" b="1" dirty="0">
              <a:solidFill>
                <a:schemeClr val="bg1"/>
              </a:solidFill>
              <a:latin typeface="Bahnschrift SemiCondensed" panose="020B0502040204020203" pitchFamily="34" charset="0"/>
              <a:cs typeface="MV Boli" panose="02000500030200090000" pitchFamily="2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Cada año recluta y forma a unos 500 estudiantes de diversas universidades.</a:t>
            </a:r>
            <a:endParaRPr lang="ru-RU" sz="2000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9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B7FD7A-5723-4F90-A88F-D3FE3275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6" y="2460328"/>
            <a:ext cx="10936226" cy="3572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CA2775-EFA1-4B61-B7D6-E074A2E17DCE}"/>
              </a:ext>
            </a:extLst>
          </p:cNvPr>
          <p:cNvSpPr txBox="1"/>
          <p:nvPr/>
        </p:nvSpPr>
        <p:spPr>
          <a:xfrm>
            <a:off x="2493949" y="180888"/>
            <a:ext cx="7204099" cy="1600438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>
            <a:extLst>
              <a:ext uri="{C807C97D-BFC1-408E-A445-0C87EB9F89A2}">
                <ask:lineSketchStyleProps xmlns:ask="http://schemas.microsoft.com/office/drawing/2018/sketchyshapes" sd="1824856999">
                  <a:custGeom>
                    <a:avLst/>
                    <a:gdLst>
                      <a:gd name="connsiteX0" fmla="*/ 0 w 3354120"/>
                      <a:gd name="connsiteY0" fmla="*/ 0 h 1015663"/>
                      <a:gd name="connsiteX1" fmla="*/ 3354120 w 3354120"/>
                      <a:gd name="connsiteY1" fmla="*/ 0 h 1015663"/>
                      <a:gd name="connsiteX2" fmla="*/ 3354120 w 3354120"/>
                      <a:gd name="connsiteY2" fmla="*/ 1015663 h 1015663"/>
                      <a:gd name="connsiteX3" fmla="*/ 0 w 3354120"/>
                      <a:gd name="connsiteY3" fmla="*/ 1015663 h 1015663"/>
                      <a:gd name="connsiteX4" fmla="*/ 0 w 335412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54120" h="1015663" fill="none" extrusionOk="0">
                        <a:moveTo>
                          <a:pt x="0" y="0"/>
                        </a:moveTo>
                        <a:cubicBezTo>
                          <a:pt x="1343684" y="137920"/>
                          <a:pt x="2363078" y="-61330"/>
                          <a:pt x="3354120" y="0"/>
                        </a:cubicBezTo>
                        <a:cubicBezTo>
                          <a:pt x="3349915" y="400117"/>
                          <a:pt x="3274783" y="888231"/>
                          <a:pt x="3354120" y="1015663"/>
                        </a:cubicBezTo>
                        <a:cubicBezTo>
                          <a:pt x="2992072" y="891785"/>
                          <a:pt x="663015" y="1150532"/>
                          <a:pt x="0" y="1015663"/>
                        </a:cubicBezTo>
                        <a:cubicBezTo>
                          <a:pt x="-59401" y="555861"/>
                          <a:pt x="75450" y="273338"/>
                          <a:pt x="0" y="0"/>
                        </a:cubicBezTo>
                        <a:close/>
                      </a:path>
                      <a:path w="3354120" h="1015663" stroke="0" extrusionOk="0">
                        <a:moveTo>
                          <a:pt x="0" y="0"/>
                        </a:moveTo>
                        <a:cubicBezTo>
                          <a:pt x="1044089" y="-9727"/>
                          <a:pt x="2363642" y="-119895"/>
                          <a:pt x="3354120" y="0"/>
                        </a:cubicBezTo>
                        <a:cubicBezTo>
                          <a:pt x="3321967" y="139876"/>
                          <a:pt x="3436943" y="709210"/>
                          <a:pt x="3354120" y="1015663"/>
                        </a:cubicBezTo>
                        <a:cubicBezTo>
                          <a:pt x="1715816" y="1065564"/>
                          <a:pt x="668388" y="1107714"/>
                          <a:pt x="0" y="1015663"/>
                        </a:cubicBezTo>
                        <a:cubicBezTo>
                          <a:pt x="16296" y="806869"/>
                          <a:pt x="17979" y="230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Bahnschrift SemiBold SemiConden" panose="020B0502040204020203" pitchFamily="34" charset="0"/>
                <a:cs typeface="MV Boli" panose="02000500030200090000" pitchFamily="2" charset="0"/>
              </a:rPr>
              <a:t>ENTORNO DE TRABAJO</a:t>
            </a:r>
            <a:endParaRPr lang="ru-RU" sz="4400" b="1" dirty="0">
              <a:solidFill>
                <a:schemeClr val="bg1"/>
              </a:solidFill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Basándose en los comentarios de empleados actuales y anteriores, Lenovo ha podido crear un entorno de trabajo muy positivo para sus trabajadores.</a:t>
            </a:r>
            <a:endParaRPr lang="ru-RU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57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2359377-301A-48D8-A67A-85B2B11E5085}"/>
              </a:ext>
            </a:extLst>
          </p:cNvPr>
          <p:cNvSpPr txBox="1"/>
          <p:nvPr/>
        </p:nvSpPr>
        <p:spPr>
          <a:xfrm>
            <a:off x="1110290" y="325965"/>
            <a:ext cx="9971419" cy="1323439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>
            <a:extLst>
              <a:ext uri="{C807C97D-BFC1-408E-A445-0C87EB9F89A2}">
                <ask:lineSketchStyleProps xmlns:ask="http://schemas.microsoft.com/office/drawing/2018/sketchyshapes" sd="1824856999">
                  <a:custGeom>
                    <a:avLst/>
                    <a:gdLst>
                      <a:gd name="connsiteX0" fmla="*/ 0 w 3354120"/>
                      <a:gd name="connsiteY0" fmla="*/ 0 h 1015663"/>
                      <a:gd name="connsiteX1" fmla="*/ 3354120 w 3354120"/>
                      <a:gd name="connsiteY1" fmla="*/ 0 h 1015663"/>
                      <a:gd name="connsiteX2" fmla="*/ 3354120 w 3354120"/>
                      <a:gd name="connsiteY2" fmla="*/ 1015663 h 1015663"/>
                      <a:gd name="connsiteX3" fmla="*/ 0 w 3354120"/>
                      <a:gd name="connsiteY3" fmla="*/ 1015663 h 1015663"/>
                      <a:gd name="connsiteX4" fmla="*/ 0 w 335412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54120" h="1015663" fill="none" extrusionOk="0">
                        <a:moveTo>
                          <a:pt x="0" y="0"/>
                        </a:moveTo>
                        <a:cubicBezTo>
                          <a:pt x="1343684" y="137920"/>
                          <a:pt x="2363078" y="-61330"/>
                          <a:pt x="3354120" y="0"/>
                        </a:cubicBezTo>
                        <a:cubicBezTo>
                          <a:pt x="3349915" y="400117"/>
                          <a:pt x="3274783" y="888231"/>
                          <a:pt x="3354120" y="1015663"/>
                        </a:cubicBezTo>
                        <a:cubicBezTo>
                          <a:pt x="2992072" y="891785"/>
                          <a:pt x="663015" y="1150532"/>
                          <a:pt x="0" y="1015663"/>
                        </a:cubicBezTo>
                        <a:cubicBezTo>
                          <a:pt x="-59401" y="555861"/>
                          <a:pt x="75450" y="273338"/>
                          <a:pt x="0" y="0"/>
                        </a:cubicBezTo>
                        <a:close/>
                      </a:path>
                      <a:path w="3354120" h="1015663" stroke="0" extrusionOk="0">
                        <a:moveTo>
                          <a:pt x="0" y="0"/>
                        </a:moveTo>
                        <a:cubicBezTo>
                          <a:pt x="1044089" y="-9727"/>
                          <a:pt x="2363642" y="-119895"/>
                          <a:pt x="3354120" y="0"/>
                        </a:cubicBezTo>
                        <a:cubicBezTo>
                          <a:pt x="3321967" y="139876"/>
                          <a:pt x="3436943" y="709210"/>
                          <a:pt x="3354120" y="1015663"/>
                        </a:cubicBezTo>
                        <a:cubicBezTo>
                          <a:pt x="1715816" y="1065564"/>
                          <a:pt x="668388" y="1107714"/>
                          <a:pt x="0" y="1015663"/>
                        </a:cubicBezTo>
                        <a:cubicBezTo>
                          <a:pt x="16296" y="806869"/>
                          <a:pt x="17979" y="230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Bahnschrift SemiBold SemiConden" panose="020B0502040204020203" pitchFamily="34" charset="0"/>
                <a:cs typeface="MV Boli" panose="02000500030200090000" pitchFamily="2" charset="0"/>
              </a:rPr>
              <a:t>SERVICIO AL CLIENTE</a:t>
            </a:r>
            <a:endParaRPr lang="ru-RU" sz="4400" b="1" dirty="0">
              <a:solidFill>
                <a:schemeClr val="bg1"/>
              </a:solidFill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El Departamento de </a:t>
            </a:r>
            <a:r>
              <a:rPr lang="ru-RU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«</a:t>
            </a:r>
            <a:r>
              <a:rPr lang="es-ES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Servicio al Cliente</a:t>
            </a:r>
            <a:r>
              <a:rPr lang="ru-RU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»</a:t>
            </a:r>
            <a:r>
              <a:rPr lang="es-ES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 tiene mala reputación entre los clientes de Lenovo.</a:t>
            </a:r>
            <a:r>
              <a:rPr lang="ru-RU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Los usuarios se quejan de respuestas lentas, instrucciones poco claras y promesas incumplidas.</a:t>
            </a:r>
            <a:endParaRPr lang="ru-RU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7D50F1-A9B7-4A9C-8C86-92C230BF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24139" r="14246" b="22834"/>
          <a:stretch/>
        </p:blipFill>
        <p:spPr>
          <a:xfrm>
            <a:off x="572938" y="3070474"/>
            <a:ext cx="3393849" cy="2748135"/>
          </a:xfrm>
          <a:prstGeom prst="rect">
            <a:avLst/>
          </a:prstGeom>
          <a:ln w="381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C7A09A-3CBA-495C-A0C5-845E65620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285" y="2808010"/>
            <a:ext cx="6984704" cy="3273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007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DBDC396F-2C9F-425D-99C5-5E5AAE5D83C8}"/>
              </a:ext>
            </a:extLst>
          </p:cNvPr>
          <p:cNvSpPr txBox="1"/>
          <p:nvPr/>
        </p:nvSpPr>
        <p:spPr>
          <a:xfrm>
            <a:off x="251076" y="189181"/>
            <a:ext cx="11689846" cy="1323439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>
            <a:extLst>
              <a:ext uri="{C807C97D-BFC1-408E-A445-0C87EB9F89A2}">
                <ask:lineSketchStyleProps xmlns:ask="http://schemas.microsoft.com/office/drawing/2018/sketchyshapes" sd="1824856999">
                  <a:custGeom>
                    <a:avLst/>
                    <a:gdLst>
                      <a:gd name="connsiteX0" fmla="*/ 0 w 3354120"/>
                      <a:gd name="connsiteY0" fmla="*/ 0 h 1015663"/>
                      <a:gd name="connsiteX1" fmla="*/ 3354120 w 3354120"/>
                      <a:gd name="connsiteY1" fmla="*/ 0 h 1015663"/>
                      <a:gd name="connsiteX2" fmla="*/ 3354120 w 3354120"/>
                      <a:gd name="connsiteY2" fmla="*/ 1015663 h 1015663"/>
                      <a:gd name="connsiteX3" fmla="*/ 0 w 3354120"/>
                      <a:gd name="connsiteY3" fmla="*/ 1015663 h 1015663"/>
                      <a:gd name="connsiteX4" fmla="*/ 0 w 335412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54120" h="1015663" fill="none" extrusionOk="0">
                        <a:moveTo>
                          <a:pt x="0" y="0"/>
                        </a:moveTo>
                        <a:cubicBezTo>
                          <a:pt x="1343684" y="137920"/>
                          <a:pt x="2363078" y="-61330"/>
                          <a:pt x="3354120" y="0"/>
                        </a:cubicBezTo>
                        <a:cubicBezTo>
                          <a:pt x="3349915" y="400117"/>
                          <a:pt x="3274783" y="888231"/>
                          <a:pt x="3354120" y="1015663"/>
                        </a:cubicBezTo>
                        <a:cubicBezTo>
                          <a:pt x="2992072" y="891785"/>
                          <a:pt x="663015" y="1150532"/>
                          <a:pt x="0" y="1015663"/>
                        </a:cubicBezTo>
                        <a:cubicBezTo>
                          <a:pt x="-59401" y="555861"/>
                          <a:pt x="75450" y="273338"/>
                          <a:pt x="0" y="0"/>
                        </a:cubicBezTo>
                        <a:close/>
                      </a:path>
                      <a:path w="3354120" h="1015663" stroke="0" extrusionOk="0">
                        <a:moveTo>
                          <a:pt x="0" y="0"/>
                        </a:moveTo>
                        <a:cubicBezTo>
                          <a:pt x="1044089" y="-9727"/>
                          <a:pt x="2363642" y="-119895"/>
                          <a:pt x="3354120" y="0"/>
                        </a:cubicBezTo>
                        <a:cubicBezTo>
                          <a:pt x="3321967" y="139876"/>
                          <a:pt x="3436943" y="709210"/>
                          <a:pt x="3354120" y="1015663"/>
                        </a:cubicBezTo>
                        <a:cubicBezTo>
                          <a:pt x="1715816" y="1065564"/>
                          <a:pt x="668388" y="1107714"/>
                          <a:pt x="0" y="1015663"/>
                        </a:cubicBezTo>
                        <a:cubicBezTo>
                          <a:pt x="16296" y="806869"/>
                          <a:pt x="17979" y="230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Bahnschrift SemiBold SemiConden" panose="020B0502040204020203" pitchFamily="34" charset="0"/>
                <a:cs typeface="MV Boli" panose="02000500030200090000" pitchFamily="2" charset="0"/>
              </a:rPr>
              <a:t>CÓMO MEJORAR LA EXPERIENCIA DEL USUARIO</a:t>
            </a:r>
            <a:endParaRPr lang="ru-RU" sz="4400" b="1" dirty="0">
              <a:solidFill>
                <a:schemeClr val="bg1"/>
              </a:solidFill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Al investigar la empresa, noté que el soporte técnico tiene una calificación extremadamente baja en comparación con otros departamentos. Aquí les dejo un par de sugerencias para mejorar la situación:</a:t>
            </a:r>
            <a:endParaRPr lang="ru-RU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596835-0699-40FE-9300-4DFC90DEE184}"/>
              </a:ext>
            </a:extLst>
          </p:cNvPr>
          <p:cNvSpPr txBox="1"/>
          <p:nvPr/>
        </p:nvSpPr>
        <p:spPr>
          <a:xfrm>
            <a:off x="251076" y="4172937"/>
            <a:ext cx="11689847" cy="2616101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>
            <a:extLst>
              <a:ext uri="{C807C97D-BFC1-408E-A445-0C87EB9F89A2}">
                <ask:lineSketchStyleProps xmlns:ask="http://schemas.microsoft.com/office/drawing/2018/sketchyshapes" sd="1824856999">
                  <a:custGeom>
                    <a:avLst/>
                    <a:gdLst>
                      <a:gd name="connsiteX0" fmla="*/ 0 w 3354120"/>
                      <a:gd name="connsiteY0" fmla="*/ 0 h 1015663"/>
                      <a:gd name="connsiteX1" fmla="*/ 3354120 w 3354120"/>
                      <a:gd name="connsiteY1" fmla="*/ 0 h 1015663"/>
                      <a:gd name="connsiteX2" fmla="*/ 3354120 w 3354120"/>
                      <a:gd name="connsiteY2" fmla="*/ 1015663 h 1015663"/>
                      <a:gd name="connsiteX3" fmla="*/ 0 w 3354120"/>
                      <a:gd name="connsiteY3" fmla="*/ 1015663 h 1015663"/>
                      <a:gd name="connsiteX4" fmla="*/ 0 w 335412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54120" h="1015663" fill="none" extrusionOk="0">
                        <a:moveTo>
                          <a:pt x="0" y="0"/>
                        </a:moveTo>
                        <a:cubicBezTo>
                          <a:pt x="1343684" y="137920"/>
                          <a:pt x="2363078" y="-61330"/>
                          <a:pt x="3354120" y="0"/>
                        </a:cubicBezTo>
                        <a:cubicBezTo>
                          <a:pt x="3349915" y="400117"/>
                          <a:pt x="3274783" y="888231"/>
                          <a:pt x="3354120" y="1015663"/>
                        </a:cubicBezTo>
                        <a:cubicBezTo>
                          <a:pt x="2992072" y="891785"/>
                          <a:pt x="663015" y="1150532"/>
                          <a:pt x="0" y="1015663"/>
                        </a:cubicBezTo>
                        <a:cubicBezTo>
                          <a:pt x="-59401" y="555861"/>
                          <a:pt x="75450" y="273338"/>
                          <a:pt x="0" y="0"/>
                        </a:cubicBezTo>
                        <a:close/>
                      </a:path>
                      <a:path w="3354120" h="1015663" stroke="0" extrusionOk="0">
                        <a:moveTo>
                          <a:pt x="0" y="0"/>
                        </a:moveTo>
                        <a:cubicBezTo>
                          <a:pt x="1044089" y="-9727"/>
                          <a:pt x="2363642" y="-119895"/>
                          <a:pt x="3354120" y="0"/>
                        </a:cubicBezTo>
                        <a:cubicBezTo>
                          <a:pt x="3321967" y="139876"/>
                          <a:pt x="3436943" y="709210"/>
                          <a:pt x="3354120" y="1015663"/>
                        </a:cubicBezTo>
                        <a:cubicBezTo>
                          <a:pt x="1715816" y="1065564"/>
                          <a:pt x="668388" y="1107714"/>
                          <a:pt x="0" y="1015663"/>
                        </a:cubicBezTo>
                        <a:cubicBezTo>
                          <a:pt x="16296" y="806869"/>
                          <a:pt x="17979" y="230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CONTRATAR MÁS PERSONAL: </a:t>
            </a:r>
            <a:r>
              <a:rPr lang="es-ES" sz="24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Reducir los tiempos de espera de los agentes </a:t>
            </a:r>
            <a:r>
              <a:rPr lang="es-ES" sz="2400" b="1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disponibles.</a:t>
            </a:r>
            <a:endParaRPr lang="ru-RU" sz="2400" b="1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1000" b="1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CAPACITAR A LOS EMPLEADOS EN HABILIDADES DE COMUNICACIÓN: </a:t>
            </a:r>
            <a:r>
              <a:rPr lang="es-ES" sz="24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Aprender plantillas de preguntas y respuestas para estar preparados ante cualquier situación.</a:t>
            </a:r>
            <a:endParaRPr lang="ru-RU" sz="2400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1000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MV Boli" panose="02000500030200090000" pitchFamily="2" charset="0"/>
              </a:rPr>
              <a:t>PROMOCIONES COMPENSATORIAS: </a:t>
            </a:r>
            <a:r>
              <a:rPr lang="es-ES" sz="2400" dirty="0">
                <a:solidFill>
                  <a:schemeClr val="bg1"/>
                </a:solidFill>
                <a:latin typeface="Trebuchet MS (Cuerpo)"/>
                <a:cs typeface="MV Boli" panose="02000500030200090000" pitchFamily="2" charset="0"/>
              </a:rPr>
              <a:t>Ofrecer un descuento en un servicio o producto puede reducir las experiencias negativas de los clientes.</a:t>
            </a:r>
            <a:endParaRPr lang="ru-RU" sz="2000" dirty="0">
              <a:solidFill>
                <a:schemeClr val="bg1"/>
              </a:solidFill>
              <a:latin typeface="Trebuchet MS (Cuerpo)"/>
              <a:cs typeface="MV Boli" panose="02000500030200090000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B409-00F8-4FA7-B3B2-F5225559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35" y="1853509"/>
            <a:ext cx="1903798" cy="1903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7F591E-8D26-46BF-9697-4E3EDBDFC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01" y="1853509"/>
            <a:ext cx="1903798" cy="1903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B90F26-7D43-4DE6-9935-669E57E70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67" y="1853509"/>
            <a:ext cx="1903798" cy="1903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37789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EDCCC1D-66E0-495B-B31D-3B38E561DBF2}"/>
              </a:ext>
            </a:extLst>
          </p:cNvPr>
          <p:cNvSpPr txBox="1"/>
          <p:nvPr/>
        </p:nvSpPr>
        <p:spPr>
          <a:xfrm>
            <a:off x="761268" y="225175"/>
            <a:ext cx="10669464" cy="1261884"/>
          </a:xfrm>
          <a:prstGeom prst="rect">
            <a:avLst/>
          </a:prstGeom>
          <a:solidFill>
            <a:schemeClr val="accent1">
              <a:alpha val="66000"/>
            </a:schemeClr>
          </a:solidFill>
          <a:ln w="57150">
            <a:extLst>
              <a:ext uri="{C807C97D-BFC1-408E-A445-0C87EB9F89A2}">
                <ask:lineSketchStyleProps xmlns:ask="http://schemas.microsoft.com/office/drawing/2018/sketchyshapes" sd="1824856999">
                  <a:custGeom>
                    <a:avLst/>
                    <a:gdLst>
                      <a:gd name="connsiteX0" fmla="*/ 0 w 3354120"/>
                      <a:gd name="connsiteY0" fmla="*/ 0 h 1015663"/>
                      <a:gd name="connsiteX1" fmla="*/ 3354120 w 3354120"/>
                      <a:gd name="connsiteY1" fmla="*/ 0 h 1015663"/>
                      <a:gd name="connsiteX2" fmla="*/ 3354120 w 3354120"/>
                      <a:gd name="connsiteY2" fmla="*/ 1015663 h 1015663"/>
                      <a:gd name="connsiteX3" fmla="*/ 0 w 3354120"/>
                      <a:gd name="connsiteY3" fmla="*/ 1015663 h 1015663"/>
                      <a:gd name="connsiteX4" fmla="*/ 0 w 335412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54120" h="1015663" fill="none" extrusionOk="0">
                        <a:moveTo>
                          <a:pt x="0" y="0"/>
                        </a:moveTo>
                        <a:cubicBezTo>
                          <a:pt x="1343684" y="137920"/>
                          <a:pt x="2363078" y="-61330"/>
                          <a:pt x="3354120" y="0"/>
                        </a:cubicBezTo>
                        <a:cubicBezTo>
                          <a:pt x="3349915" y="400117"/>
                          <a:pt x="3274783" y="888231"/>
                          <a:pt x="3354120" y="1015663"/>
                        </a:cubicBezTo>
                        <a:cubicBezTo>
                          <a:pt x="2992072" y="891785"/>
                          <a:pt x="663015" y="1150532"/>
                          <a:pt x="0" y="1015663"/>
                        </a:cubicBezTo>
                        <a:cubicBezTo>
                          <a:pt x="-59401" y="555861"/>
                          <a:pt x="75450" y="273338"/>
                          <a:pt x="0" y="0"/>
                        </a:cubicBezTo>
                        <a:close/>
                      </a:path>
                      <a:path w="3354120" h="1015663" stroke="0" extrusionOk="0">
                        <a:moveTo>
                          <a:pt x="0" y="0"/>
                        </a:moveTo>
                        <a:cubicBezTo>
                          <a:pt x="1044089" y="-9727"/>
                          <a:pt x="2363642" y="-119895"/>
                          <a:pt x="3354120" y="0"/>
                        </a:cubicBezTo>
                        <a:cubicBezTo>
                          <a:pt x="3321967" y="139876"/>
                          <a:pt x="3436943" y="709210"/>
                          <a:pt x="3354120" y="1015663"/>
                        </a:cubicBezTo>
                        <a:cubicBezTo>
                          <a:pt x="1715816" y="1065564"/>
                          <a:pt x="668388" y="1107714"/>
                          <a:pt x="0" y="1015663"/>
                        </a:cubicBezTo>
                        <a:cubicBezTo>
                          <a:pt x="16296" y="806869"/>
                          <a:pt x="17979" y="230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4400" b="1" dirty="0">
                <a:latin typeface="Bahnschrift SemiBold SemiConden" panose="020B0502040204020203" pitchFamily="34" charset="0"/>
              </a:rPr>
              <a:t>Actividades Unidad 1</a:t>
            </a:r>
            <a:endParaRPr lang="es-ES" sz="4400" b="1" dirty="0">
              <a:solidFill>
                <a:schemeClr val="bg1"/>
              </a:solidFill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Bahnschrift SemiBold SemiConden" panose="020B0502040204020203" pitchFamily="34" charset="0"/>
                <a:cs typeface="MV Boli" panose="02000500030200090000" pitchFamily="2" charset="0"/>
              </a:rPr>
              <a:t>A1.7 Sostenibilidad en una empresa tecnológica</a:t>
            </a:r>
            <a:endParaRPr lang="ru-RU" sz="3200" dirty="0">
              <a:solidFill>
                <a:schemeClr val="bg1"/>
              </a:solidFill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5BF730-5066-4A31-9ED8-3EBD371E8547}"/>
              </a:ext>
            </a:extLst>
          </p:cNvPr>
          <p:cNvSpPr txBox="1"/>
          <p:nvPr/>
        </p:nvSpPr>
        <p:spPr>
          <a:xfrm>
            <a:off x="3479068" y="5713743"/>
            <a:ext cx="5233863" cy="1015663"/>
          </a:xfrm>
          <a:prstGeom prst="rect">
            <a:avLst/>
          </a:prstGeom>
          <a:solidFill>
            <a:schemeClr val="accent1">
              <a:alpha val="66000"/>
            </a:schemeClr>
          </a:solidFill>
          <a:ln w="28575">
            <a:extLst>
              <a:ext uri="{C807C97D-BFC1-408E-A445-0C87EB9F89A2}">
                <ask:lineSketchStyleProps xmlns:ask="http://schemas.microsoft.com/office/drawing/2018/sketchyshapes" sd="1824856999">
                  <a:custGeom>
                    <a:avLst/>
                    <a:gdLst>
                      <a:gd name="connsiteX0" fmla="*/ 0 w 3354120"/>
                      <a:gd name="connsiteY0" fmla="*/ 0 h 1015663"/>
                      <a:gd name="connsiteX1" fmla="*/ 3354120 w 3354120"/>
                      <a:gd name="connsiteY1" fmla="*/ 0 h 1015663"/>
                      <a:gd name="connsiteX2" fmla="*/ 3354120 w 3354120"/>
                      <a:gd name="connsiteY2" fmla="*/ 1015663 h 1015663"/>
                      <a:gd name="connsiteX3" fmla="*/ 0 w 3354120"/>
                      <a:gd name="connsiteY3" fmla="*/ 1015663 h 1015663"/>
                      <a:gd name="connsiteX4" fmla="*/ 0 w 3354120"/>
                      <a:gd name="connsiteY4" fmla="*/ 0 h 10156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54120" h="1015663" fill="none" extrusionOk="0">
                        <a:moveTo>
                          <a:pt x="0" y="0"/>
                        </a:moveTo>
                        <a:cubicBezTo>
                          <a:pt x="1343684" y="137920"/>
                          <a:pt x="2363078" y="-61330"/>
                          <a:pt x="3354120" y="0"/>
                        </a:cubicBezTo>
                        <a:cubicBezTo>
                          <a:pt x="3349915" y="400117"/>
                          <a:pt x="3274783" y="888231"/>
                          <a:pt x="3354120" y="1015663"/>
                        </a:cubicBezTo>
                        <a:cubicBezTo>
                          <a:pt x="2992072" y="891785"/>
                          <a:pt x="663015" y="1150532"/>
                          <a:pt x="0" y="1015663"/>
                        </a:cubicBezTo>
                        <a:cubicBezTo>
                          <a:pt x="-59401" y="555861"/>
                          <a:pt x="75450" y="273338"/>
                          <a:pt x="0" y="0"/>
                        </a:cubicBezTo>
                        <a:close/>
                      </a:path>
                      <a:path w="3354120" h="1015663" stroke="0" extrusionOk="0">
                        <a:moveTo>
                          <a:pt x="0" y="0"/>
                        </a:moveTo>
                        <a:cubicBezTo>
                          <a:pt x="1044089" y="-9727"/>
                          <a:pt x="2363642" y="-119895"/>
                          <a:pt x="3354120" y="0"/>
                        </a:cubicBezTo>
                        <a:cubicBezTo>
                          <a:pt x="3321967" y="139876"/>
                          <a:pt x="3436943" y="709210"/>
                          <a:pt x="3354120" y="1015663"/>
                        </a:cubicBezTo>
                        <a:cubicBezTo>
                          <a:pt x="1715816" y="1065564"/>
                          <a:pt x="668388" y="1107714"/>
                          <a:pt x="0" y="1015663"/>
                        </a:cubicBezTo>
                        <a:cubicBezTo>
                          <a:pt x="16296" y="806869"/>
                          <a:pt x="17979" y="230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sz="3600" b="1" dirty="0">
                <a:latin typeface="Bahnschrift SemiBold SemiConden" panose="020B0502040204020203" pitchFamily="34" charset="0"/>
              </a:rPr>
              <a:t>Vadim Elshin</a:t>
            </a:r>
            <a:endParaRPr lang="es-ES" sz="3600" b="1" dirty="0">
              <a:solidFill>
                <a:schemeClr val="bg1"/>
              </a:solidFill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Bahnschrift SemiBold SemiConden" panose="020B0502040204020203" pitchFamily="34" charset="0"/>
                <a:cs typeface="MV Boli" panose="02000500030200090000" pitchFamily="2" charset="0"/>
              </a:rPr>
              <a:t>2 DAW | IES Doctor Balmis</a:t>
            </a:r>
            <a:endParaRPr lang="ru-RU" sz="2400" dirty="0">
              <a:solidFill>
                <a:schemeClr val="bg1"/>
              </a:solidFill>
              <a:latin typeface="Bahnschrift SemiBold SemiConden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100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 amari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</TotalTime>
  <Words>446</Words>
  <Application>Microsoft Office PowerPoint</Application>
  <PresentationFormat>Panorámica</PresentationFormat>
  <Paragraphs>50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Arial</vt:lpstr>
      <vt:lpstr>Bahnschrift SemiBold SemiConden</vt:lpstr>
      <vt:lpstr>Bahnschrift SemiCondensed</vt:lpstr>
      <vt:lpstr>Calibri</vt:lpstr>
      <vt:lpstr>Calibri Light</vt:lpstr>
      <vt:lpstr>Trebuchet MS (Cuerpo)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Vadim</dc:creator>
  <cp:lastModifiedBy>Vadim</cp:lastModifiedBy>
  <cp:revision>29</cp:revision>
  <dcterms:created xsi:type="dcterms:W3CDTF">2025-10-11T13:15:53Z</dcterms:created>
  <dcterms:modified xsi:type="dcterms:W3CDTF">2025-10-12T11:19:18Z</dcterms:modified>
</cp:coreProperties>
</file>